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5"/>
  </p:notesMasterIdLst>
  <p:handoutMasterIdLst>
    <p:handoutMasterId r:id="rId16"/>
  </p:handoutMasterIdLst>
  <p:sldIdLst>
    <p:sldId id="256" r:id="rId2"/>
    <p:sldId id="380" r:id="rId3"/>
    <p:sldId id="418" r:id="rId4"/>
    <p:sldId id="428" r:id="rId5"/>
    <p:sldId id="427" r:id="rId6"/>
    <p:sldId id="419" r:id="rId7"/>
    <p:sldId id="422" r:id="rId8"/>
    <p:sldId id="425" r:id="rId9"/>
    <p:sldId id="415" r:id="rId10"/>
    <p:sldId id="426" r:id="rId11"/>
    <p:sldId id="421" r:id="rId12"/>
    <p:sldId id="424" r:id="rId13"/>
    <p:sldId id="409" r:id="rId14"/>
  </p:sldIdLst>
  <p:sldSz cx="24384000" cy="13716000"/>
  <p:notesSz cx="6858000" cy="9144000"/>
  <p:defaultTextStyle>
    <a:lvl1pPr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1pPr>
    <a:lvl2pPr indent="228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2pPr>
    <a:lvl3pPr indent="457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3pPr>
    <a:lvl4pPr indent="685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4pPr>
    <a:lvl5pPr indent="9144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5pPr>
    <a:lvl6pPr indent="11430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6pPr>
    <a:lvl7pPr indent="1371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7pPr>
    <a:lvl8pPr indent="1600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8pPr>
    <a:lvl9pPr indent="1828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951"/>
    <a:srgbClr val="B8E77B"/>
    <a:srgbClr val="4FCAE6"/>
    <a:srgbClr val="9378CD"/>
    <a:srgbClr val="F56D50"/>
    <a:srgbClr val="7AD5C9"/>
    <a:srgbClr val="222B41"/>
    <a:srgbClr val="4D5F81"/>
    <a:srgbClr val="FAD43C"/>
    <a:srgbClr val="9FD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48"/>
    <p:restoredTop sz="93808" autoAdjust="0"/>
  </p:normalViewPr>
  <p:slideViewPr>
    <p:cSldViewPr snapToGrid="0">
      <p:cViewPr varScale="1">
        <p:scale>
          <a:sx n="40" d="100"/>
          <a:sy n="40" d="100"/>
        </p:scale>
        <p:origin x="312" y="744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4C25D-8119-074B-960C-62F76FB78E5A}" type="datetimeFigureOut">
              <a:rPr lang="en-US" smtClean="0"/>
              <a:t>8/5/19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F8F52-A7A9-D041-BA1A-F54BABACB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5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gif>
</file>

<file path=ppt/media/image11.tiff>
</file>

<file path=ppt/media/image2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8634114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780669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50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ART allows AOT compilation </a:t>
            </a:r>
          </a:p>
        </p:txBody>
      </p:sp>
    </p:spTree>
    <p:extLst>
      <p:ext uri="{BB962C8B-B14F-4D97-AF65-F5344CB8AC3E}">
        <p14:creationId xmlns:p14="http://schemas.microsoft.com/office/powerpoint/2010/main" val="3495217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3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29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Flow when loading</a:t>
            </a:r>
          </a:p>
          <a:p>
            <a:pPr algn="l" defTabSz="457200" rtl="0">
              <a:lnSpc>
                <a:spcPct val="125000"/>
              </a:lnSpc>
            </a:pPr>
            <a:r>
              <a:rPr lang="en-US" dirty="0"/>
              <a:t>Flow when updating after command</a:t>
            </a:r>
          </a:p>
        </p:txBody>
      </p:sp>
    </p:spTree>
    <p:extLst>
      <p:ext uri="{BB962C8B-B14F-4D97-AF65-F5344CB8AC3E}">
        <p14:creationId xmlns:p14="http://schemas.microsoft.com/office/powerpoint/2010/main" val="3293370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1711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6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12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02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87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o illustration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1848" y="5952744"/>
            <a:ext cx="12957048" cy="174650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2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15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Right">
    <p:bg>
      <p:bgPr>
        <a:solidFill>
          <a:srgbClr val="2C3A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12262104" y="100584"/>
            <a:ext cx="10853930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sz="half" idx="1"/>
          </p:nvPr>
        </p:nvSpPr>
        <p:spPr>
          <a:xfrm>
            <a:off x="12262104" y="2752344"/>
            <a:ext cx="10853930" cy="9436608"/>
          </a:xfrm>
          <a:prstGeom prst="rect">
            <a:avLst/>
          </a:prstGeom>
        </p:spPr>
        <p:txBody>
          <a:bodyPr anchor="t"/>
          <a:lstStyle>
            <a:lvl1pPr>
              <a:defRPr sz="5400">
                <a:latin typeface="+mn-lt"/>
                <a:ea typeface="+mn-ea"/>
                <a:cs typeface="+mn-cs"/>
                <a:sym typeface="Segoe UI"/>
              </a:defRPr>
            </a:lvl1pPr>
            <a:lvl2pPr>
              <a:defRPr sz="5400">
                <a:latin typeface="+mn-lt"/>
                <a:ea typeface="+mn-ea"/>
                <a:cs typeface="+mn-cs"/>
                <a:sym typeface="Segoe UI"/>
              </a:defRPr>
            </a:lvl2pPr>
            <a:lvl3pPr>
              <a:defRPr sz="5400">
                <a:latin typeface="+mn-lt"/>
                <a:ea typeface="+mn-ea"/>
                <a:cs typeface="+mn-cs"/>
                <a:sym typeface="Segoe UI"/>
              </a:defRPr>
            </a:lvl3pPr>
            <a:lvl4pPr>
              <a:defRPr sz="5400">
                <a:latin typeface="+mn-lt"/>
                <a:ea typeface="+mn-ea"/>
                <a:cs typeface="+mn-cs"/>
                <a:sym typeface="Segoe UI"/>
              </a:defRPr>
            </a:lvl4pPr>
            <a:lvl5pPr>
              <a:defRPr sz="5400">
                <a:latin typeface="+mn-lt"/>
                <a:ea typeface="+mn-ea"/>
                <a:cs typeface="+mn-cs"/>
                <a:sym typeface="Segoe U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6952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2904" y="10235096"/>
            <a:ext cx="3568932" cy="48103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407" y="9980024"/>
            <a:ext cx="3826764" cy="86106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2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ing / Quote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8857" y="3750590"/>
            <a:ext cx="12582144" cy="5238427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18000" b="1" i="0">
                <a:solidFill>
                  <a:srgbClr val="4FCAE6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pPr lvl="0" algn="ctr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25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6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Lef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10856912" cy="9432279"/>
          </a:xfr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9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R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6394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264008" y="2754312"/>
            <a:ext cx="10856912" cy="9432279"/>
          </a:xfrm>
          <a:ln w="12700">
            <a:miter lim="400000"/>
          </a:ln>
        </p:spPr>
        <p:txBody>
          <a:bodyPr vert="horz" lIns="0" tIns="0" rIns="0" bIns="0" rtlCol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571500" lvl="1" indent="-571500">
              <a:buFont typeface="Arial" charset="0"/>
            </a:pPr>
            <a:r>
              <a:rPr lang="en-US" dirty="0"/>
              <a:t>Second level</a:t>
            </a:r>
          </a:p>
          <a:p>
            <a:pPr marL="1158875" lvl="2" indent="-608013"/>
            <a:r>
              <a:rPr lang="en-US" dirty="0"/>
              <a:t>Third level</a:t>
            </a:r>
          </a:p>
          <a:p>
            <a:pPr marL="1849438" lvl="3" indent="-635000">
              <a:buFont typeface="Arial" charset="0"/>
            </a:pPr>
            <a:r>
              <a:rPr lang="en-US" dirty="0"/>
              <a:t>Fourth level</a:t>
            </a:r>
          </a:p>
          <a:p>
            <a:pPr marL="2484438" lvl="4">
              <a:buFont typeface="Arial" charset="0"/>
            </a:pPr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Pr>
        <a:solidFill>
          <a:srgbClr val="3024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329648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329584" cy="9432279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1pPr>
            <a:lvl2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2pPr>
            <a:lvl3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3pPr>
            <a:lvl4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4pPr>
            <a:lvl5pPr>
              <a:defRPr lang="en-US" sz="4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4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246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3" r:id="rId3"/>
    <p:sldLayoutId id="2147483718" r:id="rId4"/>
    <p:sldLayoutId id="2147483717" r:id="rId5"/>
    <p:sldLayoutId id="2147483700" r:id="rId6"/>
    <p:sldLayoutId id="2147483671" r:id="rId7"/>
    <p:sldLayoutId id="2147483673" r:id="rId8"/>
    <p:sldLayoutId id="2147483711" r:id="rId9"/>
    <p:sldLayoutId id="2147483704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1" i="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/>
        <a:buNone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1pPr>
      <a:lvl2pPr marL="693738" indent="-6937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2pPr>
      <a:lvl3pPr marL="1389063" indent="-674688" algn="l" defTabSz="914400" rtl="0" eaLnBrk="1" latinLnBrk="0" hangingPunct="1">
        <a:lnSpc>
          <a:spcPct val="100000"/>
        </a:lnSpc>
        <a:spcBef>
          <a:spcPts val="500"/>
        </a:spcBef>
        <a:buFont typeface=".AppleSystemUIFont" charset="0"/>
        <a:buChar char="–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3pPr>
      <a:lvl4pPr marL="2063750" indent="-6556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4pPr>
      <a:lvl5pPr marL="2698750" indent="-6350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_pe/xamarin-forms-with-redux-part-1-4a3a043cbc4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in.atomicobject.com/2017/03/13/adapting-redux-c-sharp-xamarin/" TargetMode="External"/><Relationship Id="rId5" Type="http://schemas.openxmlformats.org/officeDocument/2006/relationships/hyperlink" Target="https://medium.com/pageup-tech/advanced-redux-in-xamarin-part-1-action-creators-19cb257093d2" TargetMode="External"/><Relationship Id="rId4" Type="http://schemas.openxmlformats.org/officeDocument/2006/relationships/hyperlink" Target="https://redux.js.or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xamarin/faster-startup-times-with-startup-tracing-on-android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hyperlink" Target="https://devblogs.microsoft.com/xamarin/xaml-hot-reload/" TargetMode="External"/><Relationship Id="rId4" Type="http://schemas.openxmlformats.org/officeDocument/2006/relationships/hyperlink" Target="https://devblogs.microsoft.com/xamarin/androidx-for-xamarin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body" sz="half" idx="1"/>
          </p:nvPr>
        </p:nvSpPr>
        <p:spPr>
          <a:xfrm>
            <a:off x="10379677" y="5358657"/>
            <a:ext cx="12678032" cy="7204621"/>
          </a:xfrm>
          <a:prstGeom prst="rect">
            <a:avLst/>
          </a:prstGeom>
        </p:spPr>
        <p:txBody>
          <a:bodyPr/>
          <a:lstStyle/>
          <a:p>
            <a:pPr>
              <a:defRPr sz="800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Andrew Revell</a:t>
            </a: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>
              <a:solidFill>
                <a:schemeClr val="bg1"/>
              </a:solidFill>
            </a:endParaRP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AU" dirty="0">
                <a:solidFill>
                  <a:schemeClr val="bg1"/>
                </a:solidFill>
              </a:rPr>
              <a:t>Mobile Developer - </a:t>
            </a:r>
            <a:r>
              <a:rPr lang="en-AU" dirty="0" err="1">
                <a:solidFill>
                  <a:schemeClr val="bg1"/>
                </a:solidFill>
              </a:rPr>
              <a:t>Fraedom</a:t>
            </a:r>
            <a:br>
              <a:rPr dirty="0">
                <a:solidFill>
                  <a:schemeClr val="bg1"/>
                </a:solidFill>
              </a:rPr>
            </a:br>
            <a:r>
              <a:rPr dirty="0">
                <a:solidFill>
                  <a:schemeClr val="bg1"/>
                </a:solidFill>
              </a:rPr>
              <a:t>@</a:t>
            </a:r>
            <a:r>
              <a:rPr dirty="0" err="1">
                <a:solidFill>
                  <a:schemeClr val="bg1"/>
                </a:solidFill>
              </a:rPr>
              <a:t>llevera</a:t>
            </a:r>
            <a:r>
              <a:rPr dirty="0">
                <a:solidFill>
                  <a:schemeClr val="bg1"/>
                </a:solidFill>
              </a:rPr>
              <a:t> &amp; </a:t>
            </a:r>
            <a:r>
              <a:rPr dirty="0" err="1">
                <a:solidFill>
                  <a:schemeClr val="bg1"/>
                </a:solidFill>
              </a:rPr>
              <a:t>arevell@gmail.com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99" name="12376401_10153214472026010_8191097527318442455_n.jpg"/>
          <p:cNvPicPr>
            <a:picLocks noChangeAspect="1"/>
          </p:cNvPicPr>
          <p:nvPr/>
        </p:nvPicPr>
        <p:blipFill>
          <a:blip r:embed="rId3"/>
          <a:srcRect t="618" b="618"/>
          <a:stretch>
            <a:fillRect/>
          </a:stretch>
        </p:blipFill>
        <p:spPr>
          <a:xfrm>
            <a:off x="19763" y="2123655"/>
            <a:ext cx="8931220" cy="8931220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CB59A-8B8A-C240-BFDC-C23E975E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4305" y="10001249"/>
            <a:ext cx="2876353" cy="28763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7D7388-06B8-FC47-BBF1-C9885B9C2EAC}"/>
              </a:ext>
            </a:extLst>
          </p:cNvPr>
          <p:cNvSpPr txBox="1">
            <a:spLocks/>
          </p:cNvSpPr>
          <p:nvPr/>
        </p:nvSpPr>
        <p:spPr>
          <a:xfrm>
            <a:off x="10379677" y="751361"/>
            <a:ext cx="10856976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i="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Xamarin - Redux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C96B6F-87C0-4843-9F2D-61FDDC334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4233" y="975360"/>
            <a:ext cx="556642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77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3295376" cy="2286000"/>
          </a:xfrm>
        </p:spPr>
        <p:txBody>
          <a:bodyPr/>
          <a:lstStyle/>
          <a:p>
            <a:r>
              <a:rPr lang="en-US" dirty="0"/>
              <a:t>Real project considerations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Immutability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Performance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Binding work arounds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Error handling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7920913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reading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04608" y="2754312"/>
            <a:ext cx="22286912" cy="9432279"/>
          </a:xfrm>
        </p:spPr>
        <p:txBody>
          <a:bodyPr>
            <a:normAutofit/>
          </a:bodyPr>
          <a:lstStyle/>
          <a:p>
            <a:r>
              <a:rPr lang="en-AU" dirty="0">
                <a:sym typeface="Segoe UI"/>
              </a:rPr>
              <a:t>General/JS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4"/>
              </a:rPr>
              <a:t>https://redux.js.org/</a:t>
            </a:r>
            <a:endParaRPr lang="en-NZ" dirty="0"/>
          </a:p>
          <a:p>
            <a:endParaRPr lang="en-NZ" dirty="0">
              <a:hlinkClick r:id="rId3"/>
            </a:endParaRPr>
          </a:p>
          <a:p>
            <a:r>
              <a:rPr lang="en-US" dirty="0">
                <a:sym typeface="Segoe UI"/>
              </a:rPr>
              <a:t>C#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3"/>
              </a:rPr>
              <a:t>https://medium.com/@to_pe/xamarin-forms-with-redux-part-1-4a3a043cbc41</a:t>
            </a:r>
            <a:endParaRPr lang="en-NZ" dirty="0"/>
          </a:p>
          <a:p>
            <a:r>
              <a:rPr lang="en-NZ" dirty="0">
                <a:hlinkClick r:id="rId5"/>
              </a:rPr>
              <a:t>https://medium.com/pageup-tech/advanced-redux-in-xamarin-part-1-action-creators-19cb257093d2</a:t>
            </a:r>
            <a:endParaRPr lang="en-NZ" dirty="0"/>
          </a:p>
          <a:p>
            <a:r>
              <a:rPr lang="en-NZ" dirty="0">
                <a:hlinkClick r:id="rId6"/>
              </a:rPr>
              <a:t>https://spin.atomicobject.com/2017/03/13/adapting-redux-c-sharp-xamarin/</a:t>
            </a:r>
            <a:endParaRPr lang="en-NZ" dirty="0"/>
          </a:p>
          <a:p>
            <a:endParaRPr lang="en-US" dirty="0"/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601D63-219B-4847-976E-17170F780CF7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6240989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awesome stuff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330595"/>
          </a:xfrm>
        </p:spPr>
        <p:txBody>
          <a:bodyPr>
            <a:normAutofit/>
          </a:bodyPr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AOT Startup Profiling for Android</a:t>
            </a:r>
          </a:p>
          <a:p>
            <a:r>
              <a:rPr lang="en-NZ" dirty="0">
                <a:hlinkClick r:id="rId3"/>
              </a:rPr>
              <a:t>https://devblogs.microsoft.com/xamarin/faster-startup-times-with-startup-tracing-on-android/</a:t>
            </a:r>
            <a:endParaRPr lang="en-NZ" dirty="0"/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AndroidX</a:t>
            </a: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/Jetpack (preview)</a:t>
            </a:r>
          </a:p>
          <a:p>
            <a:r>
              <a:rPr lang="en-NZ" dirty="0">
                <a:hlinkClick r:id="rId4"/>
              </a:rPr>
              <a:t>https://devblogs.microsoft.com/xamarin/androidx-for-xamarin/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Hot Reload for Xamarin Forms (preview)</a:t>
            </a:r>
          </a:p>
          <a:p>
            <a:r>
              <a:rPr lang="en-NZ" dirty="0">
                <a:hlinkClick r:id="rId5"/>
              </a:rPr>
              <a:t>https://devblogs.microsoft.com/xamarin/xaml-hot-reload/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91FA3-B442-2440-BB2D-751EBB1D34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34528" y="8817429"/>
            <a:ext cx="4855558" cy="432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3736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4FCAE6"/>
                </a:solidFill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5970958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6557560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to expect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C436-BE72-084C-B2C7-7506158305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93268" y="2839471"/>
            <a:ext cx="21120172" cy="10573924"/>
          </a:xfrm>
        </p:spPr>
        <p:txBody>
          <a:bodyPr/>
          <a:lstStyle/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Beginner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Developing, building and running a Xamarin Forms MVVM app 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Intermediate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Potential problems with more complex MVVM apps, intro to Redux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Advanced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Considerations when using Redux in a real project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67DCB3-2B57-574D-B466-12FFB987C4CF}"/>
              </a:ext>
            </a:extLst>
          </p:cNvPr>
          <p:cNvSpPr/>
          <p:nvPr/>
        </p:nvSpPr>
        <p:spPr>
          <a:xfrm>
            <a:off x="1319542" y="3129360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717FAC-0BBE-DB4C-A44C-9625C62E3ADA}"/>
              </a:ext>
            </a:extLst>
          </p:cNvPr>
          <p:cNvSpPr/>
          <p:nvPr/>
        </p:nvSpPr>
        <p:spPr>
          <a:xfrm>
            <a:off x="1319542" y="5597416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0CB82BB-3831-6546-97B7-624E84DEC909}"/>
              </a:ext>
            </a:extLst>
          </p:cNvPr>
          <p:cNvSpPr/>
          <p:nvPr/>
        </p:nvSpPr>
        <p:spPr>
          <a:xfrm>
            <a:off x="1319542" y="8065473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859113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app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379315-9B7E-3941-A457-141F271699B0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8774112" cy="943227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606C38-4575-6541-9549-0535C2B13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100" y="1168400"/>
            <a:ext cx="5257800" cy="1137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858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MVVM </a:t>
            </a:r>
            <a:r>
              <a:rPr lang="en-US" dirty="0"/>
              <a:t>app structure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3CA19E-BD88-AA41-9B89-1C1CFB242E6D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6054807" y="9158716"/>
            <a:ext cx="1056971" cy="0"/>
          </a:xfrm>
          <a:prstGeom prst="line">
            <a:avLst/>
          </a:prstGeom>
          <a:noFill/>
          <a:ln w="76200">
            <a:solidFill>
              <a:srgbClr val="76828C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6" y="403229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8E5513-82F2-184B-98C6-FFC8189B457D}"/>
              </a:ext>
            </a:extLst>
          </p:cNvPr>
          <p:cNvCxnSpPr>
            <a:cxnSpLocks/>
          </p:cNvCxnSpPr>
          <p:nvPr/>
        </p:nvCxnSpPr>
        <p:spPr>
          <a:xfrm flipH="1">
            <a:off x="6030093" y="4544342"/>
            <a:ext cx="1056971" cy="0"/>
          </a:xfrm>
          <a:prstGeom prst="line">
            <a:avLst/>
          </a:prstGeom>
          <a:noFill/>
          <a:ln w="76200">
            <a:solidFill>
              <a:srgbClr val="76828C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788225" y="2693577"/>
            <a:ext cx="8904855" cy="9096011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BankingPageViewModel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929388-7F0C-A844-A9A0-DE538F58543E}"/>
              </a:ext>
            </a:extLst>
          </p:cNvPr>
          <p:cNvCxnSpPr>
            <a:cxnSpLocks/>
          </p:cNvCxnSpPr>
          <p:nvPr/>
        </p:nvCxnSpPr>
        <p:spPr>
          <a:xfrm flipH="1">
            <a:off x="6030093" y="3108023"/>
            <a:ext cx="733418" cy="0"/>
          </a:xfrm>
          <a:prstGeom prst="line">
            <a:avLst/>
          </a:prstGeom>
          <a:noFill/>
          <a:ln w="76200">
            <a:solidFill>
              <a:srgbClr val="76828C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1508527" y="6075963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Accounts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1632091" y="6001820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1730941" y="5902963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665108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TotalViewModels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8" y="393755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201553" y="8535650"/>
            <a:ext cx="5616818" cy="2116348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111778" y="8609792"/>
            <a:ext cx="5665108" cy="2191948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AccountViewModels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337182" y="8416196"/>
            <a:ext cx="5616818" cy="2205293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7489188" y="5752294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sp>
        <p:nvSpPr>
          <p:cNvPr id="30" name="Rounded Rectangle 28">
            <a:extLst>
              <a:ext uri="{FF2B5EF4-FFF2-40B4-BE49-F238E27FC236}">
                <a16:creationId xmlns:a16="http://schemas.microsoft.com/office/drawing/2014/main" id="{9C065165-B5A2-6645-A6FA-75465A384585}"/>
              </a:ext>
            </a:extLst>
          </p:cNvPr>
          <p:cNvSpPr/>
          <p:nvPr/>
        </p:nvSpPr>
        <p:spPr>
          <a:xfrm rot="5400000" flipH="1">
            <a:off x="15919318" y="2204836"/>
            <a:ext cx="2423442" cy="4735845"/>
          </a:xfrm>
          <a:custGeom>
            <a:avLst/>
            <a:gdLst>
              <a:gd name="connsiteX0" fmla="*/ 0 w 3204701"/>
              <a:gd name="connsiteY0" fmla="*/ 534128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8" fmla="*/ 0 w 3204701"/>
              <a:gd name="connsiteY8" fmla="*/ 534128 h 3204701"/>
              <a:gd name="connsiteX0" fmla="*/ 0 w 3204701"/>
              <a:gd name="connsiteY0" fmla="*/ 2670573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0" fmla="*/ 267056 w 2937629"/>
              <a:gd name="connsiteY0" fmla="*/ 3204701 h 3204701"/>
              <a:gd name="connsiteX1" fmla="*/ 267056 w 2937629"/>
              <a:gd name="connsiteY1" fmla="*/ 0 h 3204701"/>
              <a:gd name="connsiteX2" fmla="*/ 2403501 w 2937629"/>
              <a:gd name="connsiteY2" fmla="*/ 0 h 3204701"/>
              <a:gd name="connsiteX3" fmla="*/ 2937629 w 2937629"/>
              <a:gd name="connsiteY3" fmla="*/ 534128 h 3204701"/>
              <a:gd name="connsiteX4" fmla="*/ 2937629 w 2937629"/>
              <a:gd name="connsiteY4" fmla="*/ 2670573 h 3204701"/>
              <a:gd name="connsiteX5" fmla="*/ 2403501 w 2937629"/>
              <a:gd name="connsiteY5" fmla="*/ 3204701 h 3204701"/>
              <a:gd name="connsiteX6" fmla="*/ 267056 w 2937629"/>
              <a:gd name="connsiteY6" fmla="*/ 3204701 h 3204701"/>
              <a:gd name="connsiteX0" fmla="*/ 267056 w 2937629"/>
              <a:gd name="connsiteY0" fmla="*/ 3204701 h 3296141"/>
              <a:gd name="connsiteX1" fmla="*/ 267056 w 2937629"/>
              <a:gd name="connsiteY1" fmla="*/ 0 h 3296141"/>
              <a:gd name="connsiteX2" fmla="*/ 2403501 w 2937629"/>
              <a:gd name="connsiteY2" fmla="*/ 0 h 3296141"/>
              <a:gd name="connsiteX3" fmla="*/ 2937629 w 2937629"/>
              <a:gd name="connsiteY3" fmla="*/ 534128 h 3296141"/>
              <a:gd name="connsiteX4" fmla="*/ 2937629 w 2937629"/>
              <a:gd name="connsiteY4" fmla="*/ 2670573 h 3296141"/>
              <a:gd name="connsiteX5" fmla="*/ 2403501 w 2937629"/>
              <a:gd name="connsiteY5" fmla="*/ 3204701 h 3296141"/>
              <a:gd name="connsiteX6" fmla="*/ 358496 w 2937629"/>
              <a:gd name="connsiteY6" fmla="*/ 3296141 h 3296141"/>
              <a:gd name="connsiteX0" fmla="*/ 0 w 2670573"/>
              <a:gd name="connsiteY0" fmla="*/ 0 h 3296141"/>
              <a:gd name="connsiteX1" fmla="*/ 2136445 w 2670573"/>
              <a:gd name="connsiteY1" fmla="*/ 0 h 3296141"/>
              <a:gd name="connsiteX2" fmla="*/ 2670573 w 2670573"/>
              <a:gd name="connsiteY2" fmla="*/ 534128 h 3296141"/>
              <a:gd name="connsiteX3" fmla="*/ 2670573 w 2670573"/>
              <a:gd name="connsiteY3" fmla="*/ 2670573 h 3296141"/>
              <a:gd name="connsiteX4" fmla="*/ 2136445 w 2670573"/>
              <a:gd name="connsiteY4" fmla="*/ 3204701 h 3296141"/>
              <a:gd name="connsiteX5" fmla="*/ 91440 w 2670573"/>
              <a:gd name="connsiteY5" fmla="*/ 3296141 h 3296141"/>
              <a:gd name="connsiteX0" fmla="*/ 0 w 2670573"/>
              <a:gd name="connsiteY0" fmla="*/ 0 h 3209056"/>
              <a:gd name="connsiteX1" fmla="*/ 2136445 w 2670573"/>
              <a:gd name="connsiteY1" fmla="*/ 0 h 3209056"/>
              <a:gd name="connsiteX2" fmla="*/ 2670573 w 2670573"/>
              <a:gd name="connsiteY2" fmla="*/ 534128 h 3209056"/>
              <a:gd name="connsiteX3" fmla="*/ 2670573 w 2670573"/>
              <a:gd name="connsiteY3" fmla="*/ 2670573 h 3209056"/>
              <a:gd name="connsiteX4" fmla="*/ 2136445 w 2670573"/>
              <a:gd name="connsiteY4" fmla="*/ 3204701 h 3209056"/>
              <a:gd name="connsiteX5" fmla="*/ 91440 w 2670573"/>
              <a:gd name="connsiteY5" fmla="*/ 3209056 h 3209056"/>
              <a:gd name="connsiteX0" fmla="*/ 0 w 2670573"/>
              <a:gd name="connsiteY0" fmla="*/ 0 h 3223570"/>
              <a:gd name="connsiteX1" fmla="*/ 2136445 w 2670573"/>
              <a:gd name="connsiteY1" fmla="*/ 0 h 3223570"/>
              <a:gd name="connsiteX2" fmla="*/ 2670573 w 2670573"/>
              <a:gd name="connsiteY2" fmla="*/ 534128 h 3223570"/>
              <a:gd name="connsiteX3" fmla="*/ 2670573 w 2670573"/>
              <a:gd name="connsiteY3" fmla="*/ 2670573 h 3223570"/>
              <a:gd name="connsiteX4" fmla="*/ 2136445 w 2670573"/>
              <a:gd name="connsiteY4" fmla="*/ 3204701 h 3223570"/>
              <a:gd name="connsiteX5" fmla="*/ 47897 w 2670573"/>
              <a:gd name="connsiteY5" fmla="*/ 3223570 h 3223570"/>
              <a:gd name="connsiteX0" fmla="*/ 0 w 2670573"/>
              <a:gd name="connsiteY0" fmla="*/ 0 h 3204701"/>
              <a:gd name="connsiteX1" fmla="*/ 2136445 w 2670573"/>
              <a:gd name="connsiteY1" fmla="*/ 0 h 3204701"/>
              <a:gd name="connsiteX2" fmla="*/ 2670573 w 2670573"/>
              <a:gd name="connsiteY2" fmla="*/ 534128 h 3204701"/>
              <a:gd name="connsiteX3" fmla="*/ 2670573 w 2670573"/>
              <a:gd name="connsiteY3" fmla="*/ 2670573 h 3204701"/>
              <a:gd name="connsiteX4" fmla="*/ 2136445 w 2670573"/>
              <a:gd name="connsiteY4" fmla="*/ 3204701 h 3204701"/>
              <a:gd name="connsiteX0" fmla="*/ 0 w 2670573"/>
              <a:gd name="connsiteY0" fmla="*/ 0 h 2670573"/>
              <a:gd name="connsiteX1" fmla="*/ 2136445 w 2670573"/>
              <a:gd name="connsiteY1" fmla="*/ 0 h 2670573"/>
              <a:gd name="connsiteX2" fmla="*/ 2670573 w 2670573"/>
              <a:gd name="connsiteY2" fmla="*/ 534128 h 2670573"/>
              <a:gd name="connsiteX3" fmla="*/ 2670573 w 2670573"/>
              <a:gd name="connsiteY3" fmla="*/ 2670573 h 2670573"/>
              <a:gd name="connsiteX0" fmla="*/ 0 w 1219145"/>
              <a:gd name="connsiteY0" fmla="*/ 14514 h 2670573"/>
              <a:gd name="connsiteX1" fmla="*/ 685017 w 1219145"/>
              <a:gd name="connsiteY1" fmla="*/ 0 h 2670573"/>
              <a:gd name="connsiteX2" fmla="*/ 1219145 w 1219145"/>
              <a:gd name="connsiteY2" fmla="*/ 534128 h 2670573"/>
              <a:gd name="connsiteX3" fmla="*/ 1219145 w 1219145"/>
              <a:gd name="connsiteY3" fmla="*/ 2670573 h 2670573"/>
              <a:gd name="connsiteX0" fmla="*/ 0 w 1161087"/>
              <a:gd name="connsiteY0" fmla="*/ 0 h 2670574"/>
              <a:gd name="connsiteX1" fmla="*/ 626959 w 1161087"/>
              <a:gd name="connsiteY1" fmla="*/ 1 h 2670574"/>
              <a:gd name="connsiteX2" fmla="*/ 1161087 w 1161087"/>
              <a:gd name="connsiteY2" fmla="*/ 534129 h 2670574"/>
              <a:gd name="connsiteX3" fmla="*/ 1161087 w 1161087"/>
              <a:gd name="connsiteY3" fmla="*/ 2670574 h 267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1087" h="2670574">
                <a:moveTo>
                  <a:pt x="0" y="0"/>
                </a:moveTo>
                <a:lnTo>
                  <a:pt x="626959" y="1"/>
                </a:lnTo>
                <a:cubicBezTo>
                  <a:pt x="921950" y="1"/>
                  <a:pt x="1161087" y="239138"/>
                  <a:pt x="1161087" y="534129"/>
                </a:cubicBezTo>
                <a:lnTo>
                  <a:pt x="1161087" y="2670574"/>
                </a:lnTo>
              </a:path>
            </a:pathLst>
          </a:custGeom>
          <a:noFill/>
          <a:ln w="76200">
            <a:solidFill>
              <a:schemeClr val="accent5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272DE2-B79F-154C-A6AA-A39F805BBFE7}"/>
              </a:ext>
            </a:extLst>
          </p:cNvPr>
          <p:cNvCxnSpPr>
            <a:cxnSpLocks/>
          </p:cNvCxnSpPr>
          <p:nvPr/>
        </p:nvCxnSpPr>
        <p:spPr>
          <a:xfrm flipH="1">
            <a:off x="14936104" y="6551568"/>
            <a:ext cx="2553084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D565DED-CBF7-1D44-AF8C-CD3E280DB1D1}"/>
              </a:ext>
            </a:extLst>
          </p:cNvPr>
          <p:cNvCxnSpPr>
            <a:cxnSpLocks/>
          </p:cNvCxnSpPr>
          <p:nvPr/>
        </p:nvCxnSpPr>
        <p:spPr>
          <a:xfrm flipH="1">
            <a:off x="12554465" y="7249023"/>
            <a:ext cx="897057" cy="116717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5E0BF2A-2815-164A-A95A-F4B5BA8169E6}"/>
              </a:ext>
            </a:extLst>
          </p:cNvPr>
          <p:cNvCxnSpPr>
            <a:cxnSpLocks/>
          </p:cNvCxnSpPr>
          <p:nvPr/>
        </p:nvCxnSpPr>
        <p:spPr>
          <a:xfrm>
            <a:off x="4474029" y="9707641"/>
            <a:ext cx="2863153" cy="618249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55FAF88-02D9-344C-B925-B22C69ED2788}"/>
              </a:ext>
            </a:extLst>
          </p:cNvPr>
          <p:cNvSpPr txBox="1"/>
          <p:nvPr/>
        </p:nvSpPr>
        <p:spPr>
          <a:xfrm>
            <a:off x="7337182" y="9619764"/>
            <a:ext cx="3639138" cy="176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err="1">
                <a:solidFill>
                  <a:schemeClr val="bg1"/>
                </a:solidFill>
              </a:rPr>
              <a:t>DepositCommand</a:t>
            </a:r>
            <a:endParaRPr lang="en-US" sz="3200" i="1" dirty="0">
              <a:solidFill>
                <a:schemeClr val="bg1"/>
              </a:solidFill>
            </a:endParaRPr>
          </a:p>
          <a:p>
            <a:r>
              <a:rPr lang="en-US" sz="3200" i="1" dirty="0" err="1">
                <a:solidFill>
                  <a:schemeClr val="bg1"/>
                </a:solidFill>
              </a:rPr>
              <a:t>WithdrawCommand</a:t>
            </a:r>
            <a:endParaRPr lang="en-US" sz="3200" i="1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6A0B6B-1CF5-8846-8E49-A136948AF0B6}"/>
              </a:ext>
            </a:extLst>
          </p:cNvPr>
          <p:cNvCxnSpPr>
            <a:cxnSpLocks/>
          </p:cNvCxnSpPr>
          <p:nvPr/>
        </p:nvCxnSpPr>
        <p:spPr>
          <a:xfrm flipH="1" flipV="1">
            <a:off x="7312468" y="5205355"/>
            <a:ext cx="46696" cy="4549642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C31F3441-351F-3E4E-989C-5609054C94FA}"/>
              </a:ext>
            </a:extLst>
          </p:cNvPr>
          <p:cNvSpPr/>
          <p:nvPr/>
        </p:nvSpPr>
        <p:spPr>
          <a:xfrm>
            <a:off x="7413959" y="6376341"/>
            <a:ext cx="24881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3200" i="1" dirty="0" err="1">
                <a:solidFill>
                  <a:schemeClr val="bg1"/>
                </a:solidFill>
              </a:rPr>
              <a:t>UpdateTotals</a:t>
            </a:r>
            <a:endParaRPr lang="en-US" sz="32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9F95419-0AC9-A742-B7BE-83A47CC7B951}"/>
              </a:ext>
            </a:extLst>
          </p:cNvPr>
          <p:cNvSpPr/>
          <p:nvPr/>
        </p:nvSpPr>
        <p:spPr>
          <a:xfrm>
            <a:off x="16245097" y="2604736"/>
            <a:ext cx="25458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3200" i="1" dirty="0" err="1">
                <a:solidFill>
                  <a:schemeClr val="bg1"/>
                </a:solidFill>
              </a:rPr>
              <a:t>LoadAccounts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5220036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some code!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5D50502-18FC-CB49-AFEF-71FA8EFFE7C7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2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0C671F-5797-924A-9846-45160600A28C}"/>
              </a:ext>
            </a:extLst>
          </p:cNvPr>
          <p:cNvSpPr/>
          <p:nvPr/>
        </p:nvSpPr>
        <p:spPr>
          <a:xfrm>
            <a:off x="10526812" y="329428"/>
            <a:ext cx="13125596" cy="13942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namespace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Redux.ViewModels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class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BaseViewModel</a:t>
            </a:r>
            <a:b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account,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_account = 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(Deposit);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(Withdraw);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Name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account.Name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Balance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account.Balance.ToString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D69D85"/>
                </a:solidFill>
                <a:latin typeface="Menlo" panose="020B0609030804020204" pitchFamily="49" charset="0"/>
              </a:rPr>
              <a:t>"c"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get</a:t>
            </a:r>
            <a:b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&lt;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.OrangeRed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.DimGray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void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Withdraw()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account.AccountType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== </a:t>
            </a:r>
            <a:r>
              <a:rPr lang="en-AU" sz="1800" b="0" dirty="0" err="1">
                <a:solidFill>
                  <a:srgbClr val="B8D7A3"/>
                </a:solidFill>
                <a:latin typeface="Menlo" panose="020B0609030804020204" pitchFamily="49" charset="0"/>
              </a:rPr>
              <a:t>AccountType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.Credit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||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&gt;=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(Balance));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bankingPageViewModel.UpdateTotals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...    </a:t>
            </a:r>
          </a:p>
          <a:p>
            <a:pPr marR="0" algn="l" rtl="0"/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</a:p>
          <a:p>
            <a:pPr marR="0" algn="l" rtl="0"/>
            <a:endParaRPr lang="en-AU" sz="1800" b="0" dirty="0">
              <a:latin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346960"/>
            <a:ext cx="9271952" cy="102053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View Models mix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UI Mapping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Validation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 change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Propagation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Service calls</a:t>
            </a:r>
          </a:p>
          <a:p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A3D4B7-1AE9-9044-8559-FEADB0D1303B}"/>
              </a:ext>
            </a:extLst>
          </p:cNvPr>
          <p:cNvCxnSpPr>
            <a:cxnSpLocks/>
          </p:cNvCxnSpPr>
          <p:nvPr/>
        </p:nvCxnSpPr>
        <p:spPr>
          <a:xfrm flipH="1">
            <a:off x="17460850" y="12149149"/>
            <a:ext cx="1765138" cy="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C15C23E-726A-554A-92C0-5EDE3CD50C66}"/>
              </a:ext>
            </a:extLst>
          </p:cNvPr>
          <p:cNvSpPr/>
          <p:nvPr/>
        </p:nvSpPr>
        <p:spPr>
          <a:xfrm>
            <a:off x="19479016" y="7855190"/>
            <a:ext cx="33890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UI Mapping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ED7F40-D7DE-0447-98D0-64E0706D50F8}"/>
              </a:ext>
            </a:extLst>
          </p:cNvPr>
          <p:cNvSpPr/>
          <p:nvPr/>
        </p:nvSpPr>
        <p:spPr>
          <a:xfrm>
            <a:off x="21096696" y="4610801"/>
            <a:ext cx="15632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A02F24-5755-1F48-BD94-E0F484D74996}"/>
              </a:ext>
            </a:extLst>
          </p:cNvPr>
          <p:cNvSpPr/>
          <p:nvPr/>
        </p:nvSpPr>
        <p:spPr>
          <a:xfrm>
            <a:off x="19336438" y="11733650"/>
            <a:ext cx="35205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Propagation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18A52E-A952-5E48-9C12-6BDF875B9253}"/>
              </a:ext>
            </a:extLst>
          </p:cNvPr>
          <p:cNvCxnSpPr>
            <a:cxnSpLocks/>
          </p:cNvCxnSpPr>
          <p:nvPr/>
        </p:nvCxnSpPr>
        <p:spPr>
          <a:xfrm flipH="1" flipV="1">
            <a:off x="19462414" y="2794840"/>
            <a:ext cx="1835994" cy="181596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52F1C74-AD3F-7B48-A3F4-56E9BEDCF5D0}"/>
              </a:ext>
            </a:extLst>
          </p:cNvPr>
          <p:cNvSpPr/>
          <p:nvPr/>
        </p:nvSpPr>
        <p:spPr>
          <a:xfrm>
            <a:off x="19462414" y="9029593"/>
            <a:ext cx="29193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Validation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947F7F1-2C28-2E48-8995-82B2E66218CD}"/>
              </a:ext>
            </a:extLst>
          </p:cNvPr>
          <p:cNvCxnSpPr>
            <a:cxnSpLocks/>
          </p:cNvCxnSpPr>
          <p:nvPr/>
        </p:nvCxnSpPr>
        <p:spPr>
          <a:xfrm flipH="1">
            <a:off x="16753276" y="9422227"/>
            <a:ext cx="2472712" cy="403839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E765059-71A3-C548-BCCB-B25EE49160B8}"/>
              </a:ext>
            </a:extLst>
          </p:cNvPr>
          <p:cNvCxnSpPr>
            <a:cxnSpLocks/>
          </p:cNvCxnSpPr>
          <p:nvPr/>
        </p:nvCxnSpPr>
        <p:spPr>
          <a:xfrm flipH="1" flipV="1">
            <a:off x="15227595" y="7018372"/>
            <a:ext cx="3775983" cy="1224374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E5DAFABF-A7D4-D24B-8DA6-823E366C4408}"/>
              </a:ext>
            </a:extLst>
          </p:cNvPr>
          <p:cNvSpPr/>
          <p:nvPr/>
        </p:nvSpPr>
        <p:spPr>
          <a:xfrm>
            <a:off x="19395483" y="10554169"/>
            <a:ext cx="38058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 Change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83CA58-B1DE-D046-988E-9C2E70CEAD56}"/>
              </a:ext>
            </a:extLst>
          </p:cNvPr>
          <p:cNvCxnSpPr>
            <a:cxnSpLocks/>
          </p:cNvCxnSpPr>
          <p:nvPr/>
        </p:nvCxnSpPr>
        <p:spPr>
          <a:xfrm flipH="1">
            <a:off x="16165286" y="10969667"/>
            <a:ext cx="3130964" cy="0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9077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AD0887-58B5-3F41-A652-777674708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080" y="2386584"/>
            <a:ext cx="15128368" cy="950061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7AB345-697B-EE40-A82A-F6AC9538FCB3}"/>
              </a:ext>
            </a:extLst>
          </p:cNvPr>
          <p:cNvSpPr/>
          <p:nvPr/>
        </p:nvSpPr>
        <p:spPr>
          <a:xfrm>
            <a:off x="1335024" y="2441147"/>
            <a:ext cx="1219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Used within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 Native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Angular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Flutter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E19474-6482-434B-AC3F-5B2CE6AB0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024" y="7136892"/>
            <a:ext cx="5212286" cy="470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9825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A9CF92-1898-8043-BC01-D819D06C2D21}"/>
              </a:ext>
            </a:extLst>
          </p:cNvPr>
          <p:cNvSpPr/>
          <p:nvPr/>
        </p:nvSpPr>
        <p:spPr>
          <a:xfrm>
            <a:off x="5151120" y="2386584"/>
            <a:ext cx="14935200" cy="8769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EA015-1ECD-AD40-A6AC-FBE36F5B7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42900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8146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code!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E6DCB2-1FEA-F246-9314-F411835D50EB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46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theme/theme1.xml><?xml version="1.0" encoding="utf-8"?>
<a:theme xmlns:a="http://schemas.openxmlformats.org/drawingml/2006/main" name="Custom Design">
  <a:themeElements>
    <a:clrScheme name="Custom 1">
      <a:dk1>
        <a:srgbClr val="2B3951"/>
      </a:dk1>
      <a:lt1>
        <a:sysClr val="window" lastClr="FFFFFF"/>
      </a:lt1>
      <a:dk2>
        <a:srgbClr val="2F255A"/>
      </a:dk2>
      <a:lt2>
        <a:srgbClr val="FFFFFF"/>
      </a:lt2>
      <a:accent1>
        <a:srgbClr val="4FCAE7"/>
      </a:accent1>
      <a:accent2>
        <a:srgbClr val="9378CC"/>
      </a:accent2>
      <a:accent3>
        <a:srgbClr val="7AD5C9"/>
      </a:accent3>
      <a:accent4>
        <a:srgbClr val="F56D50"/>
      </a:accent4>
      <a:accent5>
        <a:srgbClr val="B8E67B"/>
      </a:accent5>
      <a:accent6>
        <a:srgbClr val="76828A"/>
      </a:accent6>
      <a:hlink>
        <a:srgbClr val="FFFFFF"/>
      </a:hlink>
      <a:folHlink>
        <a:srgbClr val="4FCAE7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Segoe UI Semilight"/>
        <a:ea typeface="Segoe UI Semilight"/>
        <a:cs typeface="Segoe UI Semilight"/>
      </a:majorFont>
      <a:minorFont>
        <a:latin typeface="Segoe UI"/>
        <a:ea typeface="Segoe UI"/>
        <a:cs typeface="Segoe U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90000"/>
          </a:lnSpc>
          <a:spcBef>
            <a:spcPts val="3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500" b="1" i="0" u="none" strike="noStrike" cap="none" spc="0" normalizeH="0" baseline="0">
            <a:ln>
              <a:noFill/>
            </a:ln>
            <a:solidFill>
              <a:srgbClr val="3B99D4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8737</TotalTime>
  <Words>247</Words>
  <Application>Microsoft Macintosh PowerPoint</Application>
  <PresentationFormat>Custom</PresentationFormat>
  <Paragraphs>105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.AppleSystemUIFont</vt:lpstr>
      <vt:lpstr>Arial</vt:lpstr>
      <vt:lpstr>Avenir Roman</vt:lpstr>
      <vt:lpstr>Calibri</vt:lpstr>
      <vt:lpstr>Calibri Light</vt:lpstr>
      <vt:lpstr>Helvetica</vt:lpstr>
      <vt:lpstr>Menlo</vt:lpstr>
      <vt:lpstr>Segoe UI</vt:lpstr>
      <vt:lpstr>Segoe UI Light</vt:lpstr>
      <vt:lpstr>Segoe UI Semibold</vt:lpstr>
      <vt:lpstr>Times New Roman</vt:lpstr>
      <vt:lpstr>Custom Design</vt:lpstr>
      <vt:lpstr>PowerPoint Presentation</vt:lpstr>
      <vt:lpstr>What to expect</vt:lpstr>
      <vt:lpstr>MVVM app</vt:lpstr>
      <vt:lpstr>MVVM app structure</vt:lpstr>
      <vt:lpstr>Show me some code!</vt:lpstr>
      <vt:lpstr>Potential problems</vt:lpstr>
      <vt:lpstr>Redux</vt:lpstr>
      <vt:lpstr>Redux</vt:lpstr>
      <vt:lpstr>Show me code!</vt:lpstr>
      <vt:lpstr>Real project considerations</vt:lpstr>
      <vt:lpstr>More reading</vt:lpstr>
      <vt:lpstr>Other awesome stuff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Guidelines</dc:title>
  <dc:creator>varief</dc:creator>
  <cp:lastModifiedBy>Andrew Revell</cp:lastModifiedBy>
  <cp:revision>400</cp:revision>
  <cp:lastPrinted>2015-12-14T23:08:45Z</cp:lastPrinted>
  <dcterms:modified xsi:type="dcterms:W3CDTF">2019-08-05T09:42:32Z</dcterms:modified>
</cp:coreProperties>
</file>